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60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46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7858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655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5073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754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4184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087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218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865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528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92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100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351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86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75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F7100-7723-4BB0-AA0D-530309C5CD81}" type="datetimeFigureOut">
              <a:rPr lang="fr-FR" smtClean="0"/>
              <a:t>25/05/2024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0C20898-8272-4B88-8E27-57F9F3253D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82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628AF90-7CF8-2B8F-C05F-E899ADB79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33924"/>
            <a:ext cx="7782962" cy="1577989"/>
          </a:xfrm>
        </p:spPr>
        <p:txBody>
          <a:bodyPr>
            <a:normAutofit fontScale="85000" lnSpcReduction="20000"/>
          </a:bodyPr>
          <a:lstStyle/>
          <a:p>
            <a:r>
              <a:rPr lang="fr-FR" b="1" dirty="0"/>
              <a:t>SAPITEUR EN EXPERTISE JUDICIAIRE</a:t>
            </a:r>
          </a:p>
          <a:p>
            <a:r>
              <a:rPr lang="fr-FR" dirty="0"/>
              <a:t>(1er juin 2024 - Kremlin Bicêtre)</a:t>
            </a:r>
          </a:p>
          <a:p>
            <a:endParaRPr lang="fr-FR" dirty="0"/>
          </a:p>
          <a:p>
            <a:r>
              <a:rPr lang="fr-FR" dirty="0"/>
              <a:t>André MONROCHE </a:t>
            </a:r>
          </a:p>
          <a:p>
            <a:r>
              <a:rPr lang="fr-FR" dirty="0"/>
              <a:t>monroche@sport-medical.org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C575049-FD17-35E9-BF3D-C7ACA46C4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533" y="1692461"/>
            <a:ext cx="9144000" cy="2008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963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EC750A-C481-9443-71D9-3D8EED024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658701"/>
          </a:xfrm>
        </p:spPr>
        <p:txBody>
          <a:bodyPr>
            <a:normAutofit/>
          </a:bodyPr>
          <a:lstStyle/>
          <a:p>
            <a:r>
              <a:rPr lang="fr-FR" b="1" dirty="0"/>
              <a:t>Nomenclature des qualifications </a:t>
            </a:r>
            <a:r>
              <a:rPr lang="fr-FR" sz="2700" dirty="0">
                <a:solidFill>
                  <a:schemeClr val="tx1"/>
                </a:solidFill>
              </a:rPr>
              <a:t>pour l’inscription sur des listes de cours d’appel ou de cours administratives (arrêtés du 26.11.2013 et du 22.08.2022 pour inscription au 1er janvier 2024).</a:t>
            </a:r>
            <a:br>
              <a:rPr lang="fr-FR" dirty="0"/>
            </a:br>
            <a:endParaRPr lang="fr-FR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B612CD-59F7-4562-F208-5AD74EF56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703" y="3429000"/>
            <a:ext cx="8596668" cy="2212651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L’expert  judiciaire  exécute  un  mandat  de  justice  et  n’exerce  pas,  ce  faisant,  une  profession.  Il est investi à titre temporaire d’une mission de service public.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9740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922DAB-A5FF-2DF1-28C0-8D16CC139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Conclusion :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A01AAD-94FB-8470-D44C-F2E1C0B21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563" y="3201738"/>
            <a:ext cx="8596668" cy="1320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/>
              <a:t>« compétence et humilité » comme le conseille le CNCEJ.</a:t>
            </a:r>
            <a:br>
              <a:rPr lang="fr-FR" sz="2400" b="1" dirty="0"/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24359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F3F300-5287-084E-5DF0-D641623E3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Références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70276B-C917-2F88-3CC5-15559180C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419" y="2486514"/>
            <a:ext cx="8596668" cy="2990833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LE  SAPITEUR,  in  Edition  du  Conseil  National  des  Compagnies  d’Experts  de  Justice Association Reconnue d’Utilité Publique par Décret du 31.03.2008, édition 2024</a:t>
            </a:r>
          </a:p>
          <a:p>
            <a:pPr marL="0" indent="0">
              <a:buNone/>
            </a:pPr>
            <a:r>
              <a:rPr lang="fr-FR" dirty="0"/>
              <a:t>Cahier  des  charges  pour  figurer  sur  une  liste  d’experts  près  des  Tribunaux  en  ostéopathie médicale in revue en médecine manuelle orthopédique et ostéopathie médicale n°56 juin 2023 pp 71 - 74 (+ bibliographie)</a:t>
            </a:r>
          </a:p>
          <a:p>
            <a:pPr marL="0" indent="0">
              <a:buNone/>
            </a:pPr>
            <a:r>
              <a:rPr lang="fr-FR" dirty="0"/>
              <a:t>Compte rendu au 13ème colloque : les bonnes pratiques des avocats et des experts 26 avril 2024  : la nullité du rapport : mythe ou réalité ? en cours d’édition</a:t>
            </a:r>
          </a:p>
        </p:txBody>
      </p:sp>
    </p:spTree>
    <p:extLst>
      <p:ext uri="{BB962C8B-B14F-4D97-AF65-F5344CB8AC3E}">
        <p14:creationId xmlns:p14="http://schemas.microsoft.com/office/powerpoint/2010/main" val="4224582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2EF4E0-0B97-3AB5-0D96-559735B06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Définition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7B6F0A-E378-9B03-8783-C0963F4C3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8955"/>
            <a:ext cx="9953531" cy="2809749"/>
          </a:xfrm>
        </p:spPr>
        <p:txBody>
          <a:bodyPr/>
          <a:lstStyle/>
          <a:p>
            <a:r>
              <a:rPr lang="fr-FR" dirty="0"/>
              <a:t>C’est un « sachant » qui a pour mission d’éclairer un expert judiciaire sur un point particulier échappant au savoir de l’expert.</a:t>
            </a:r>
          </a:p>
          <a:p>
            <a:r>
              <a:rPr lang="fr-FR" dirty="0"/>
              <a:t>Ex : un électricien pour un architecte, voire un comptable. </a:t>
            </a:r>
          </a:p>
          <a:p>
            <a:r>
              <a:rPr lang="fr-FR" dirty="0"/>
              <a:t>Article 278 du CPC et 162 du CPP.</a:t>
            </a:r>
          </a:p>
        </p:txBody>
      </p:sp>
    </p:spTree>
    <p:extLst>
      <p:ext uri="{BB962C8B-B14F-4D97-AF65-F5344CB8AC3E}">
        <p14:creationId xmlns:p14="http://schemas.microsoft.com/office/powerpoint/2010/main" val="23755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6356D6-1958-3F96-E778-043AEDE7C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Nomination d’un sapiteur, selon la juridiction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69B548-EAA6-C1BD-62D4-4D864149F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9790568" cy="4351338"/>
          </a:xfrm>
        </p:spPr>
        <p:txBody>
          <a:bodyPr/>
          <a:lstStyle/>
          <a:p>
            <a:r>
              <a:rPr lang="fr-FR" dirty="0"/>
              <a:t>Soit par l’expert missionné,</a:t>
            </a:r>
          </a:p>
          <a:p>
            <a:r>
              <a:rPr lang="fr-FR" dirty="0"/>
              <a:t>Soit par le tribunal (en matière administrative, c’est le juge qui a le choix du sapiteur). </a:t>
            </a:r>
          </a:p>
          <a:p>
            <a:r>
              <a:rPr lang="fr-FR" dirty="0"/>
              <a:t>Dans tous les cas, le sapiteur a les mêmes devoirs que l’expert (compétences techniques et procédurales, indépendance).</a:t>
            </a:r>
          </a:p>
          <a:p>
            <a:endParaRPr lang="fr-FR" dirty="0"/>
          </a:p>
          <a:p>
            <a:r>
              <a:rPr lang="fr-FR" dirty="0"/>
              <a:t>NB : </a:t>
            </a:r>
            <a:r>
              <a:rPr lang="fr-FR" i="1" dirty="0"/>
              <a:t>seuls les TA reconnaissent le terme de sapiteur (article R 621-2). </a:t>
            </a:r>
          </a:p>
          <a:p>
            <a:pPr marL="0" indent="0">
              <a:buNone/>
            </a:pPr>
            <a:r>
              <a:rPr lang="fr-FR" i="1" dirty="0"/>
              <a:t>   En procédure civile « autre technicien » (CJA et article 278 C. civil).</a:t>
            </a:r>
          </a:p>
        </p:txBody>
      </p:sp>
    </p:spTree>
    <p:extLst>
      <p:ext uri="{BB962C8B-B14F-4D97-AF65-F5344CB8AC3E}">
        <p14:creationId xmlns:p14="http://schemas.microsoft.com/office/powerpoint/2010/main" val="3728958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6EB69D-B3D7-B23F-0875-2F31FFC40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 sapiteur comme l’expert désigné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6B3DF6-6733-A165-EDE7-AD54EB652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116"/>
            <a:ext cx="9084398" cy="2221274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Donne  un  avis  technique  et  doit  se  limiter  à  fournir  des  informations,  voire  des  explications sans apporter de jugement. En respectant la règle du contradictoire.</a:t>
            </a:r>
          </a:p>
          <a:p>
            <a:pPr marL="0" indent="0">
              <a:buNone/>
            </a:pPr>
            <a:r>
              <a:rPr lang="fr-FR" dirty="0"/>
              <a:t>Ce n’est pas un « </a:t>
            </a:r>
            <a:r>
              <a:rPr lang="fr-FR" dirty="0" err="1"/>
              <a:t>co</a:t>
            </a:r>
            <a:r>
              <a:rPr lang="fr-FR" dirty="0"/>
              <a:t>-expert »</a:t>
            </a:r>
          </a:p>
        </p:txBody>
      </p:sp>
    </p:spTree>
    <p:extLst>
      <p:ext uri="{BB962C8B-B14F-4D97-AF65-F5344CB8AC3E}">
        <p14:creationId xmlns:p14="http://schemas.microsoft.com/office/powerpoint/2010/main" val="3510973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C9C15A-7A5C-1E6A-57B5-5F2B023EB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Honoraires et frais d’un sapiteur </a:t>
            </a:r>
            <a:r>
              <a:rPr lang="fr-FR" dirty="0"/>
              <a:t>Budgétisation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F6209A-D6F5-115A-239C-D0C70C61F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457" y="2751665"/>
            <a:ext cx="8596668" cy="302704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Selon les juridictions, l’état des frais peut faire partie des honoraires de l’expert nommé. Il peut être soumis à l’accord du juge sous la forme de « provisions » (allocation provisionnelle).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Dans tous les cas, le sapiteur reste subordonné à l’expert, mais l’expert reste responsable du paiement de son sapiteur. La rémunération peut intervenir avant la fin de l’expertise.</a:t>
            </a:r>
          </a:p>
        </p:txBody>
      </p:sp>
    </p:spTree>
    <p:extLst>
      <p:ext uri="{BB962C8B-B14F-4D97-AF65-F5344CB8AC3E}">
        <p14:creationId xmlns:p14="http://schemas.microsoft.com/office/powerpoint/2010/main" val="900423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AD860A-DCAB-CFB1-819F-A2DA6CFDF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10644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L’expert  n’est  pas  obligatoirement  </a:t>
            </a:r>
            <a:r>
              <a:rPr lang="fr-FR" dirty="0"/>
              <a:t>présent  lors  des  opérations  du  sapiteur,  même  si cela reste hautement souhaitable en matière médicale.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49A190-5AE3-7241-5235-D270388DC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259" y="3512745"/>
            <a:ext cx="8596668" cy="16658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Seul l’expert en titre est qualifié pour recevoir des dires mais les réponses à ces dires peuvent être rédigées par le ou les sapiteurs.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Par  prudence,  il  est  conseillé  à  l’expert  de  soumettre  le  choix  du  ou  des  sapiteurs  à  l’avis favorable du juge (article R 621 - 5 du CGA).</a:t>
            </a:r>
          </a:p>
        </p:txBody>
      </p:sp>
    </p:spTree>
    <p:extLst>
      <p:ext uri="{BB962C8B-B14F-4D97-AF65-F5344CB8AC3E}">
        <p14:creationId xmlns:p14="http://schemas.microsoft.com/office/powerpoint/2010/main" val="3662319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8A5CB2-1F64-BB1E-BC8C-C5879EB78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L’expert reste maitre de sa mission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2E7269-15E1-094A-BC07-BF141D485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900" y="2558941"/>
            <a:ext cx="8596668" cy="2990833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et responsable vis à vis du juge et du justiciable.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dires aux yeux des parties concernant les opérations du sapiteur doivent être portés à la connaissance de l’expert et des différentes parties.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L’expertise est un tout dont le responsable est l’expert nommé, même si l’expert n'est pas lié par l’avis de son sapiteur.</a:t>
            </a:r>
          </a:p>
        </p:txBody>
      </p:sp>
    </p:spTree>
    <p:extLst>
      <p:ext uri="{BB962C8B-B14F-4D97-AF65-F5344CB8AC3E}">
        <p14:creationId xmlns:p14="http://schemas.microsoft.com/office/powerpoint/2010/main" val="218909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4F7E6D-08F8-7BD2-5BF5-A556933D1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La  responsabilité  civile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CA898E-20EA-B599-0DBE-BCCF1D426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6300" y="3065936"/>
            <a:ext cx="7144860" cy="1506064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des  experts  et  des  sapiteurs  doit  figurer  dans  leur  contrat </a:t>
            </a:r>
          </a:p>
          <a:p>
            <a:pPr marL="0" indent="0">
              <a:buNone/>
            </a:pPr>
            <a:r>
              <a:rPr lang="fr-FR" dirty="0"/>
              <a:t>d’assurance.</a:t>
            </a:r>
          </a:p>
        </p:txBody>
      </p:sp>
    </p:spTree>
    <p:extLst>
      <p:ext uri="{BB962C8B-B14F-4D97-AF65-F5344CB8AC3E}">
        <p14:creationId xmlns:p14="http://schemas.microsoft.com/office/powerpoint/2010/main" val="175816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5DA04B-0DAC-E463-E09B-E6A67B282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 dire « en droit 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071E3A-AB93-C8F3-5415-6E1569733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686" y="3183631"/>
            <a:ext cx="8596668" cy="2266556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Observations formulées par les parties auprès d’un Expert judiciaire.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  dires   doivent   figurer   dans   le   rapport   d’expertise,   dans   sa   version   définitive   avec éventuellement une réponse aux observateurs dans la discussion.</a:t>
            </a:r>
          </a:p>
        </p:txBody>
      </p:sp>
    </p:spTree>
    <p:extLst>
      <p:ext uri="{BB962C8B-B14F-4D97-AF65-F5344CB8AC3E}">
        <p14:creationId xmlns:p14="http://schemas.microsoft.com/office/powerpoint/2010/main" val="40775824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620</Words>
  <Application>Microsoft Office PowerPoint</Application>
  <PresentationFormat>Grand écran</PresentationFormat>
  <Paragraphs>48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Facette</vt:lpstr>
      <vt:lpstr>Présentation PowerPoint</vt:lpstr>
      <vt:lpstr>Définition</vt:lpstr>
      <vt:lpstr>Nomination d’un sapiteur, selon la juridiction</vt:lpstr>
      <vt:lpstr>Le sapiteur comme l’expert désigné</vt:lpstr>
      <vt:lpstr>Honoraires et frais d’un sapiteur Budgétisation</vt:lpstr>
      <vt:lpstr>L’expert  n’est  pas  obligatoirement  présent  lors  des  opérations  du  sapiteur,  même  si cela reste hautement souhaitable en matière médicale.</vt:lpstr>
      <vt:lpstr>L’expert reste maitre de sa mission</vt:lpstr>
      <vt:lpstr>La  responsabilité  civile</vt:lpstr>
      <vt:lpstr>Le dire « en droit »</vt:lpstr>
      <vt:lpstr>Nomenclature des qualifications pour l’inscription sur des listes de cours d’appel ou de cours administratives (arrêtés du 26.11.2013 et du 22.08.2022 pour inscription au 1er janvier 2024). </vt:lpstr>
      <vt:lpstr>Conclusion :</vt:lpstr>
      <vt:lpstr>Références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 SINDELL</dc:creator>
  <cp:lastModifiedBy>Paul SINDELL</cp:lastModifiedBy>
  <cp:revision>16</cp:revision>
  <dcterms:created xsi:type="dcterms:W3CDTF">2024-05-25T15:58:32Z</dcterms:created>
  <dcterms:modified xsi:type="dcterms:W3CDTF">2024-05-25T16:20:56Z</dcterms:modified>
</cp:coreProperties>
</file>